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0" r:id="rId4"/>
    <p:sldId id="266" r:id="rId5"/>
    <p:sldId id="259" r:id="rId6"/>
    <p:sldId id="267" r:id="rId7"/>
    <p:sldId id="268" r:id="rId8"/>
    <p:sldId id="261" r:id="rId9"/>
    <p:sldId id="269" r:id="rId10"/>
    <p:sldId id="270" r:id="rId11"/>
    <p:sldId id="271" r:id="rId12"/>
    <p:sldId id="273" r:id="rId13"/>
    <p:sldId id="272" r:id="rId14"/>
    <p:sldId id="275" r:id="rId15"/>
    <p:sldId id="276" r:id="rId16"/>
    <p:sldId id="277" r:id="rId17"/>
    <p:sldId id="278" r:id="rId18"/>
    <p:sldId id="279" r:id="rId19"/>
    <p:sldId id="280" r:id="rId20"/>
    <p:sldId id="263" r:id="rId21"/>
    <p:sldId id="274" r:id="rId22"/>
    <p:sldId id="265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72550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122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11024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9323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7572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312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015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472126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328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182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702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2FC6C15-88DB-4DE2-A04E-D1A06F38C7F8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321E4EB-D9B1-48E8-A471-80DA97A4324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57514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ПРОФ</a:t>
            </a:r>
            <a:r>
              <a:rPr lang="en-US" dirty="0"/>
              <a:t>DAY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4030" y="4596059"/>
            <a:ext cx="8827403" cy="1794633"/>
          </a:xfrm>
        </p:spPr>
        <p:txBody>
          <a:bodyPr>
            <a:normAutofit/>
          </a:bodyPr>
          <a:lstStyle/>
          <a:p>
            <a:r>
              <a:rPr lang="ru-RU" sz="5400" dirty="0"/>
              <a:t>ТЕМА: КУЛЬТУРА</a:t>
            </a:r>
          </a:p>
        </p:txBody>
      </p:sp>
    </p:spTree>
    <p:extLst>
      <p:ext uri="{BB962C8B-B14F-4D97-AF65-F5344CB8AC3E}">
        <p14:creationId xmlns:p14="http://schemas.microsoft.com/office/powerpoint/2010/main" val="3613061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409680"/>
            <a:ext cx="10178322" cy="1492132"/>
          </a:xfrm>
        </p:spPr>
        <p:txBody>
          <a:bodyPr/>
          <a:lstStyle/>
          <a:p>
            <a:r>
              <a:rPr lang="ru-RU" dirty="0"/>
              <a:t>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6412" y="1282890"/>
            <a:ext cx="10283588" cy="54727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err="1"/>
              <a:t>Профориентационной</a:t>
            </a:r>
            <a:r>
              <a:rPr lang="ru-RU" sz="2400" dirty="0"/>
              <a:t> работе в образовательных учреждениях уделяется недостаточно внимания, отсутствуют в штате специалисты, которые отвечали бы за этот фронт социально-педагогической работы. </a:t>
            </a:r>
          </a:p>
          <a:p>
            <a:pPr marL="0" indent="0" algn="just">
              <a:buNone/>
            </a:pPr>
            <a:r>
              <a:rPr lang="ru-RU" sz="2400" dirty="0"/>
              <a:t>Сегодня назрела необходимость поставить остро вопрос о внедрении таких специалистов в образовательные учреждения. Осуществлять </a:t>
            </a:r>
            <a:r>
              <a:rPr lang="ru-RU" sz="2400" dirty="0" err="1"/>
              <a:t>профориентационную</a:t>
            </a:r>
            <a:r>
              <a:rPr lang="ru-RU" sz="2400" dirty="0"/>
              <a:t> работу с подрастающим поколением необходимо начинать с раннего детства. </a:t>
            </a:r>
          </a:p>
          <a:p>
            <a:pPr marL="0" indent="0" algn="just">
              <a:buNone/>
            </a:pPr>
            <a:r>
              <a:rPr lang="ru-RU" sz="2400" dirty="0"/>
              <a:t>Люди, правильно сделавшие свой выбор и работающие с удовольствием в той или ионной сфере, показывающие высокую производительность труда — важный стратегический ресурс для государства и общества, гарантирующий стабильность и рост.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624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Область культуры. учреждения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105469"/>
            <a:ext cx="10178322" cy="5445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/>
              <a:t>- осуществляющие образовательную деятельность (детские школы искусств, художественные, музыкальные, хореографические, театральные, культурно-просветительские и другие средние специальные учебные заведения и др.);</a:t>
            </a:r>
          </a:p>
          <a:p>
            <a:endParaRPr lang="ru-RU" sz="2400" b="1" dirty="0"/>
          </a:p>
          <a:p>
            <a:pPr marL="0" indent="0">
              <a:buNone/>
            </a:pPr>
            <a:r>
              <a:rPr lang="ru-RU" sz="2400" b="1" dirty="0"/>
              <a:t>- осуществляющие выставочную и культурно-досуговую деятельность (музеи, музеи-заповедники, парки культуры, городские сады и др.);</a:t>
            </a:r>
          </a:p>
          <a:p>
            <a:endParaRPr lang="ru-RU" sz="2400" b="1" dirty="0"/>
          </a:p>
          <a:p>
            <a:pPr marL="0" indent="0">
              <a:buNone/>
            </a:pPr>
            <a:r>
              <a:rPr lang="ru-RU" sz="2400" b="1" dirty="0"/>
              <a:t>- осуществляющие библиотечную деятельность;</a:t>
            </a:r>
          </a:p>
          <a:p>
            <a:endParaRPr lang="ru-RU" sz="2400" b="1" dirty="0"/>
          </a:p>
          <a:p>
            <a:pPr marL="0" indent="0">
              <a:buNone/>
            </a:pPr>
            <a:r>
              <a:rPr lang="ru-RU" sz="2400" b="1" dirty="0"/>
              <a:t>- осуществляющие организацию исполнительских искусств, а также публичную демонстрацию фильмов (театры, филармонии, цирки и др.).</a:t>
            </a:r>
          </a:p>
        </p:txBody>
      </p:sp>
    </p:spTree>
    <p:extLst>
      <p:ext uri="{BB962C8B-B14F-4D97-AF65-F5344CB8AC3E}">
        <p14:creationId xmlns:p14="http://schemas.microsoft.com/office/powerpoint/2010/main" val="868034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934" y="150127"/>
            <a:ext cx="8004411" cy="5336274"/>
          </a:xfrm>
        </p:spPr>
        <p:txBody>
          <a:bodyPr>
            <a:normAutofit/>
          </a:bodyPr>
          <a:lstStyle/>
          <a:p>
            <a:r>
              <a:rPr lang="ru-RU" sz="12000" dirty="0"/>
              <a:t>  КАКИЕ </a:t>
            </a:r>
            <a:br>
              <a:rPr lang="ru-RU" sz="12000" dirty="0"/>
            </a:br>
            <a:r>
              <a:rPr lang="ru-RU" sz="12000" dirty="0"/>
              <a:t>ЗНАЕШЬ </a:t>
            </a:r>
            <a:br>
              <a:rPr lang="ru-RU" sz="12000" dirty="0"/>
            </a:br>
            <a:r>
              <a:rPr lang="ru-RU" sz="12000" dirty="0"/>
              <a:t>    ТЫ?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24131" y="395785"/>
            <a:ext cx="451740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3600" b="1" dirty="0"/>
              <a:t>ВУЗ, КОЛЛЕДЖ</a:t>
            </a:r>
          </a:p>
          <a:p>
            <a:pPr marL="285750" indent="-285750">
              <a:buFontTx/>
              <a:buChar char="-"/>
            </a:pPr>
            <a:endParaRPr lang="ru-RU" sz="3600" b="1" dirty="0"/>
          </a:p>
          <a:p>
            <a:pPr marL="285750" indent="-285750">
              <a:buFontTx/>
              <a:buChar char="-"/>
            </a:pPr>
            <a:r>
              <a:rPr lang="ru-RU" sz="3600" b="1" dirty="0"/>
              <a:t>МУЗЕЙ, ПАРК</a:t>
            </a:r>
          </a:p>
          <a:p>
            <a:pPr marL="285750" indent="-285750">
              <a:buFontTx/>
              <a:buChar char="-"/>
            </a:pPr>
            <a:endParaRPr lang="ru-RU" sz="3600" b="1" dirty="0"/>
          </a:p>
          <a:p>
            <a:pPr marL="285750" indent="-285750">
              <a:buFontTx/>
              <a:buChar char="-"/>
            </a:pPr>
            <a:r>
              <a:rPr lang="ru-RU" sz="3600" b="1" dirty="0"/>
              <a:t>БИБЛИОТЕКА</a:t>
            </a:r>
          </a:p>
          <a:p>
            <a:pPr marL="285750" indent="-285750">
              <a:buFontTx/>
              <a:buChar char="-"/>
            </a:pPr>
            <a:endParaRPr lang="ru-RU" sz="3600" b="1" dirty="0"/>
          </a:p>
          <a:p>
            <a:pPr marL="285750" indent="-285750">
              <a:buFontTx/>
              <a:buChar char="-"/>
            </a:pPr>
            <a:r>
              <a:rPr lang="ru-RU" sz="3600" b="1" dirty="0"/>
              <a:t>ФИЛАРМОНИЯ</a:t>
            </a:r>
          </a:p>
          <a:p>
            <a:pPr marL="285750" indent="-285750">
              <a:buFontTx/>
              <a:buChar char="-"/>
            </a:pPr>
            <a:endParaRPr lang="ru-RU" sz="3600" b="1" dirty="0"/>
          </a:p>
          <a:p>
            <a:pPr marL="285750" indent="-285750">
              <a:buFontTx/>
              <a:buChar char="-"/>
            </a:pPr>
            <a:r>
              <a:rPr lang="ru-RU" sz="3600" b="1" dirty="0"/>
              <a:t>ТЕАТР</a:t>
            </a:r>
          </a:p>
        </p:txBody>
      </p:sp>
    </p:spTree>
    <p:extLst>
      <p:ext uri="{BB962C8B-B14F-4D97-AF65-F5344CB8AC3E}">
        <p14:creationId xmlns:p14="http://schemas.microsoft.com/office/powerpoint/2010/main" val="904084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3457" y="382385"/>
            <a:ext cx="11150221" cy="1492132"/>
          </a:xfrm>
        </p:spPr>
        <p:txBody>
          <a:bodyPr/>
          <a:lstStyle/>
          <a:p>
            <a:r>
              <a:rPr lang="ru-RU" dirty="0"/>
              <a:t>Область культуры. специальность</a:t>
            </a:r>
            <a:endParaRPr lang="ru-RU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6494" t="21280" r="7761" b="5451"/>
          <a:stretch/>
        </p:blipFill>
        <p:spPr>
          <a:xfrm>
            <a:off x="1113746" y="1392072"/>
            <a:ext cx="10454185" cy="502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962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6604" t="21478" r="7873" b="5451"/>
          <a:stretch/>
        </p:blipFill>
        <p:spPr>
          <a:xfrm>
            <a:off x="382137" y="668740"/>
            <a:ext cx="11648564" cy="559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701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6381" t="46964" r="66194" b="17198"/>
          <a:stretch/>
        </p:blipFill>
        <p:spPr>
          <a:xfrm>
            <a:off x="1951629" y="282424"/>
            <a:ext cx="8420669" cy="6186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40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Образовательные учреждения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378425"/>
            <a:ext cx="10178322" cy="4501168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НОВОСИБИРСКАЯ ГОСУДАРСТВЕННАЯ КОНСЕРВАТОРИЯ ИМ. М.И. ГЛИНКИ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 НОВОСИБИРСКИЙ ГОСУДАРСТВЕННЫЙ ТЕАТРАЛЬНЫЙ ИНСТИТУТ 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НОВОСИБИРСКИЙ ГОСУДАРСТВЕННЫЙ ПЕДАГОГИЧЕСКИЙ УНИВЕРСИТЕТ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НОВОСИБИРСКАЯ ГОСУДАРСТВЕННАЯ АРХИТЕКТУРНО-ХУДОЖЕСТВЕННАЯ АКАДЕМИЯ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НОВОСИБИРСКИЙ ГОСУДАРСТВЕННЫЙ АРХИТЕКТУРНО-СТРОИТЕЛЬНЫЙ УНИВЕРСИТЕТ</a:t>
            </a:r>
          </a:p>
        </p:txBody>
      </p:sp>
    </p:spTree>
    <p:extLst>
      <p:ext uri="{BB962C8B-B14F-4D97-AF65-F5344CB8AC3E}">
        <p14:creationId xmlns:p14="http://schemas.microsoft.com/office/powerpoint/2010/main" val="1403741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313899"/>
            <a:ext cx="5940692" cy="6414447"/>
          </a:xfrm>
        </p:spPr>
        <p:txBody>
          <a:bodyPr>
            <a:normAutofit fontScale="925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Новосибирская государственная консерватория им. М.И. Глинки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НАПРАВЛЕНИЯ ПОДГОТОВКИ	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                    </a:t>
            </a:r>
            <a:r>
              <a:rPr lang="ru-RU" dirty="0" err="1">
                <a:solidFill>
                  <a:schemeClr val="tx1"/>
                </a:solidFill>
              </a:rPr>
              <a:t>Бакалавриат</a:t>
            </a:r>
            <a:r>
              <a:rPr lang="ru-RU" dirty="0">
                <a:solidFill>
                  <a:schemeClr val="tx1"/>
                </a:solidFill>
              </a:rPr>
              <a:t> (4 года):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Музыкально-инструментальное искусство; Вокальное искусство;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Музыкознание и музыкально-прикладное искусство.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                     </a:t>
            </a:r>
            <a:r>
              <a:rPr lang="ru-RU" dirty="0" err="1">
                <a:solidFill>
                  <a:schemeClr val="tx1"/>
                </a:solidFill>
              </a:rPr>
              <a:t>Специалитет</a:t>
            </a:r>
            <a:r>
              <a:rPr lang="ru-RU" dirty="0">
                <a:solidFill>
                  <a:schemeClr val="tx1"/>
                </a:solidFill>
              </a:rPr>
              <a:t> (5 лет):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Искусство концертного исполнительства;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Художественное руководство оперно-симфоническим оркестром и академическим хором;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Музыкально-театральное искусство;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Музыковедение.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ВСТУПИТЕЛЬНЫЕ ИСПЫТАНИЯ	</a:t>
            </a:r>
          </a:p>
          <a:p>
            <a:r>
              <a:rPr lang="ru-RU" dirty="0">
                <a:solidFill>
                  <a:schemeClr val="tx1"/>
                </a:solidFill>
              </a:rPr>
              <a:t>Русский язык, литература (ЕГЭ), творческий экзамен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08" r="29254"/>
          <a:stretch/>
        </p:blipFill>
        <p:spPr>
          <a:xfrm>
            <a:off x="7347045" y="0"/>
            <a:ext cx="48449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862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259307"/>
            <a:ext cx="5162770" cy="6428096"/>
          </a:xfrm>
        </p:spPr>
        <p:txBody>
          <a:bodyPr/>
          <a:lstStyle/>
          <a:p>
            <a:endParaRPr lang="ru-RU" dirty="0">
              <a:solidFill>
                <a:schemeClr val="tx1"/>
              </a:solidFill>
            </a:endParaRPr>
          </a:p>
          <a:p>
            <a:r>
              <a:rPr lang="ru-RU" b="1" dirty="0">
                <a:solidFill>
                  <a:schemeClr val="tx1"/>
                </a:solidFill>
              </a:rPr>
              <a:t>Новосибирский государственный театральный институт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НАПРАВЛЕНИЯ ПОДГОТОВКИ	</a:t>
            </a:r>
            <a:r>
              <a:rPr lang="ru-RU" dirty="0" err="1">
                <a:solidFill>
                  <a:schemeClr val="tx1"/>
                </a:solidFill>
              </a:rPr>
              <a:t>Бакалавриат</a:t>
            </a:r>
            <a:r>
              <a:rPr lang="ru-RU" dirty="0">
                <a:solidFill>
                  <a:schemeClr val="tx1"/>
                </a:solidFill>
              </a:rPr>
              <a:t> (4 года):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Актерское искусство; Режиссура театра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ВСТУПИТЕЛЬНЫЕ ИСПЫТАНИЯ	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Русский язык, литература (ЕГЭ), творческий экзамен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900" y="1692180"/>
            <a:ext cx="5753100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831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327546"/>
            <a:ext cx="5408429" cy="6277969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Новосибирский государственный педагогический университет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НАПРАВЛЕНИЯ ПОДГОТОВКИ	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Институт искусств, </a:t>
            </a:r>
            <a:r>
              <a:rPr lang="ru-RU" i="1" u="sng" dirty="0" err="1">
                <a:solidFill>
                  <a:schemeClr val="tx1"/>
                </a:solidFill>
              </a:rPr>
              <a:t>бакалавриат</a:t>
            </a:r>
            <a:r>
              <a:rPr lang="ru-RU" i="1" u="sng" dirty="0">
                <a:solidFill>
                  <a:schemeClr val="tx1"/>
                </a:solidFill>
              </a:rPr>
              <a:t> (4 года): </a:t>
            </a:r>
            <a:r>
              <a:rPr lang="ru-RU" dirty="0">
                <a:solidFill>
                  <a:schemeClr val="tx1"/>
                </a:solidFill>
              </a:rPr>
              <a:t>Декоративно-прикладное искусство и народные промыслы; Дизайн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Факультет культуры и дополнительного образования, </a:t>
            </a:r>
            <a:r>
              <a:rPr lang="ru-RU" i="1" u="sng" dirty="0" err="1">
                <a:solidFill>
                  <a:schemeClr val="tx1"/>
                </a:solidFill>
              </a:rPr>
              <a:t>бакалавриат</a:t>
            </a:r>
            <a:r>
              <a:rPr lang="ru-RU" i="1" u="sng" dirty="0">
                <a:solidFill>
                  <a:schemeClr val="tx1"/>
                </a:solidFill>
              </a:rPr>
              <a:t> (4 года):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Народная художественная культура; Социально-культурная деятельность; Библиотечно-информационная деятельность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ВСТУПИТЕЛЬНЫЕ ИСПЫТАНИЯ	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Русский язык, литература (ЕГЭ), творческий экзамен/ обществознание (ЕГЭ) (для специальности «Библиотечно-информационная деятельность»)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238" y="955342"/>
            <a:ext cx="5713864" cy="428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276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423081"/>
            <a:ext cx="5094531" cy="6318913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Новосибирский государственный архитектурно-строительный университет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НАПРАВЛЕНИЕ ПОДГОТОВКИ В ОБЛАСТИ КУЛЬТУРЫ И ИСКУССТВА	</a:t>
            </a:r>
            <a:r>
              <a:rPr lang="ru-RU" dirty="0" err="1">
                <a:solidFill>
                  <a:schemeClr val="tx1"/>
                </a:solidFill>
              </a:rPr>
              <a:t>Бакалавриат</a:t>
            </a:r>
            <a:r>
              <a:rPr lang="ru-RU" dirty="0">
                <a:solidFill>
                  <a:schemeClr val="tx1"/>
                </a:solidFill>
              </a:rPr>
              <a:t> (4 года): Реконструкция и реставрация объектов культурного наследия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ВСТУПИТЕЛЬНЫЕ ИСПЫТАНИЯ	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Русский язык, математика (ЕГЭ), творческий экзамен (рисунок)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855" y="423081"/>
            <a:ext cx="5342709" cy="534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90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327547"/>
            <a:ext cx="5053588" cy="6373504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Новосибирская государственная архитектурно-художественная академия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НАПРАВЛЕНИЯ ПОДГОТОВКИ	</a:t>
            </a:r>
            <a:r>
              <a:rPr lang="ru-RU" dirty="0" err="1">
                <a:solidFill>
                  <a:schemeClr val="tx1"/>
                </a:solidFill>
              </a:rPr>
              <a:t>Бакалавриат</a:t>
            </a:r>
            <a:r>
              <a:rPr lang="ru-RU" dirty="0">
                <a:solidFill>
                  <a:schemeClr val="tx1"/>
                </a:solidFill>
              </a:rPr>
              <a:t> (4 года):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Дизайн архитектурной среды; Дизайн; Градостроительство.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                 </a:t>
            </a:r>
            <a:r>
              <a:rPr lang="ru-RU" dirty="0" err="1">
                <a:solidFill>
                  <a:schemeClr val="tx1"/>
                </a:solidFill>
              </a:rPr>
              <a:t>Специалитет</a:t>
            </a:r>
            <a:r>
              <a:rPr lang="ru-RU" dirty="0">
                <a:solidFill>
                  <a:schemeClr val="tx1"/>
                </a:solidFill>
              </a:rPr>
              <a:t> (5 лет): Монументально-декоративное искусство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ВСТУПИТЕЛЬНЫЕ ИСПЫТАНИЯ	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Русский язык, математика (ЕГЭ), творческий экзамен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900" y="0"/>
            <a:ext cx="57531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742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50124"/>
            <a:ext cx="10178322" cy="6707875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«Новосибирский музыкальный колледж имени А.Ф. </a:t>
            </a:r>
            <a:r>
              <a:rPr lang="ru-RU" b="1" dirty="0" err="1">
                <a:solidFill>
                  <a:schemeClr val="tx1"/>
                </a:solidFill>
              </a:rPr>
              <a:t>Мурова</a:t>
            </a:r>
            <a:r>
              <a:rPr lang="ru-RU" b="1" dirty="0">
                <a:solidFill>
                  <a:schemeClr val="tx1"/>
                </a:solidFill>
              </a:rPr>
              <a:t>»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1</a:t>
            </a:r>
            <a:r>
              <a:rPr lang="ru-RU" i="1" u="sng" dirty="0">
                <a:solidFill>
                  <a:schemeClr val="tx1"/>
                </a:solidFill>
              </a:rPr>
              <a:t>. Инструментальное исполнительство </a:t>
            </a:r>
            <a:r>
              <a:rPr lang="ru-RU" dirty="0">
                <a:solidFill>
                  <a:schemeClr val="tx1"/>
                </a:solidFill>
              </a:rPr>
              <a:t>(Фортепиано, Оркестровые струнные инструменты (скрипка, альт, виолончель, контрабас, арфа), Оркестровые духовые и ударные инструменты (флейта, гобой, кларнет, фагот, валторна, труба, тромбон, туба, ударные инструменты), Инструменты народного оркестра)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Артист, преподаватель, концертмейстер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2. Вокальное искусство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Артист-вокалист, преподаватель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3. Хоровое </a:t>
            </a:r>
            <a:r>
              <a:rPr lang="ru-RU" i="1" u="sng" dirty="0" err="1">
                <a:solidFill>
                  <a:schemeClr val="tx1"/>
                </a:solidFill>
              </a:rPr>
              <a:t>дирижирование</a:t>
            </a:r>
            <a:endParaRPr lang="ru-RU" i="1" u="sng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Дирижер хора, преподаватель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4. Сольное и хоровое народное пение, Хоровое народное пение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Артист-вокалист, преподаватель, руководитель народного коллектива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5. Теория музыки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Преподаватель, организатор музыкально-просветительской деятельности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6. Музыкальное искусство эстрады, Эстрадное пение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Инструменты эстрадного оркестра (саксофон, труба, тромбон, гитара, электрогитара, бас-гитара, ударные, фортепиано, клавишные, контрабас)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артист, преподаватель, руководитель эстрадного коллектива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4883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6143" y="348019"/>
            <a:ext cx="10178322" cy="6189259"/>
          </a:xfrm>
        </p:spPr>
        <p:txBody>
          <a:bodyPr>
            <a:normAutofit fontScale="62500" lnSpcReduction="20000"/>
          </a:bodyPr>
          <a:lstStyle/>
          <a:p>
            <a:r>
              <a:rPr lang="ru-RU" sz="2800" i="1" dirty="0">
                <a:solidFill>
                  <a:schemeClr val="tx1"/>
                </a:solidFill>
              </a:rPr>
              <a:t>Нормативный срок обучения в колледже – 3 года 10 месяцев.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При подаче заявления о приеме в колледж поступающие граждане РФ предъявляют: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1. Заявление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2. Документ об образовании (аттестат за 9-й класс)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3. Копия паспорта (2 экз.)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4. ИНН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5. СНИЛС (в 2-х экз.)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6. 6 фото (3х4)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7. Медицинские документы: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- справка по форме 086-У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- страховой полис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- копия прививочного сертификата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8. Военный билет или приписное удостоверение (для юношей от 16 лет)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9. Копия документа об окончании ДШИ или ДМШ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10. Копии грамот или дипломов за последние 3 года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11. Справка от врача-</a:t>
            </a:r>
            <a:r>
              <a:rPr lang="ru-RU" sz="2800" dirty="0" err="1">
                <a:solidFill>
                  <a:schemeClr val="tx1"/>
                </a:solidFill>
              </a:rPr>
              <a:t>фониатра</a:t>
            </a:r>
            <a:r>
              <a:rPr lang="ru-RU" sz="2800" dirty="0">
                <a:solidFill>
                  <a:schemeClr val="tx1"/>
                </a:solidFill>
              </a:rPr>
              <a:t> с положительным заключением о состоянии вокального аппарата (для поступающих на специальность "Сольное и хоровое народное пение" и "Хоровое </a:t>
            </a:r>
            <a:r>
              <a:rPr lang="ru-RU" sz="2800" dirty="0" err="1">
                <a:solidFill>
                  <a:schemeClr val="tx1"/>
                </a:solidFill>
              </a:rPr>
              <a:t>дирижирование</a:t>
            </a:r>
            <a:r>
              <a:rPr lang="ru-RU" sz="2800" dirty="0">
                <a:solidFill>
                  <a:schemeClr val="tx1"/>
                </a:solidFill>
              </a:rPr>
              <a:t>")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131" y="1065182"/>
            <a:ext cx="3819334" cy="324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7891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5469" y="150125"/>
            <a:ext cx="10351827" cy="6414447"/>
          </a:xfrm>
        </p:spPr>
        <p:txBody>
          <a:bodyPr>
            <a:normAutofit/>
          </a:bodyPr>
          <a:lstStyle/>
          <a:p>
            <a:r>
              <a:rPr lang="ru-RU" b="1" dirty="0"/>
              <a:t>«Новосибирское государственное художественное училище (колледж)»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1. "Дизайн" </a:t>
            </a:r>
            <a:r>
              <a:rPr lang="ru-RU" dirty="0">
                <a:solidFill>
                  <a:schemeClr val="tx1"/>
                </a:solidFill>
              </a:rPr>
              <a:t>(по отраслям)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дизайнер, преподаватель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2. "Живопись" </a:t>
            </a:r>
            <a:r>
              <a:rPr lang="ru-RU" dirty="0">
                <a:solidFill>
                  <a:schemeClr val="tx1"/>
                </a:solidFill>
              </a:rPr>
              <a:t>по виду «Станковая живопись»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художник-живописец, преподаватель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3. "Живопись" </a:t>
            </a:r>
            <a:r>
              <a:rPr lang="ru-RU" dirty="0">
                <a:solidFill>
                  <a:schemeClr val="tx1"/>
                </a:solidFill>
              </a:rPr>
              <a:t>по виду «Театрально-декорационная живопись»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художник-живописец, преподаватель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Творческие вступительные испытания: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Рисунок (натюрморт)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Живопись (этюд натюрморта)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Композиция на заданную тему (эскиз сюжетной композиции)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Композиция на свободную тему (эскиз сюжетной композиции)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Форма проведения творческих вступительных испытаний: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Практическое выполнение заданий в мастерской.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995" y="1871012"/>
            <a:ext cx="3205005" cy="4986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357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7087" y="334371"/>
            <a:ext cx="10178322" cy="6876326"/>
          </a:xfrm>
        </p:spPr>
        <p:txBody>
          <a:bodyPr>
            <a:normAutofit/>
          </a:bodyPr>
          <a:lstStyle/>
          <a:p>
            <a:r>
              <a:rPr lang="ru-RU" b="1" dirty="0"/>
              <a:t>«Новосибирский областной колледж культуры и искусств»</a:t>
            </a:r>
          </a:p>
          <a:p>
            <a:pPr marL="457200" indent="-457200">
              <a:buAutoNum type="arabicPeriod"/>
            </a:pPr>
            <a:r>
              <a:rPr lang="ru-RU" i="1" u="sng" dirty="0">
                <a:solidFill>
                  <a:schemeClr val="tx1"/>
                </a:solidFill>
              </a:rPr>
              <a:t>Фортепианное отделение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артист, преподаватель, концертмейстер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2</a:t>
            </a:r>
            <a:r>
              <a:rPr lang="ru-RU" i="1" u="sng" dirty="0">
                <a:solidFill>
                  <a:schemeClr val="tx1"/>
                </a:solidFill>
              </a:rPr>
              <a:t>. Отделение русских народных инструментов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артист. Преподаватель, концертмейстер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3. Дирижёрско-хоровое академическое отделение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дирижёр хора, преподаватель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4.Отделение декоративно-прикладного искусства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художник-мастер, преподаватель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5. Библиотечно-информационное отделение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библиотекарь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6. Отделение хореографии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руководитель хореографического коллектива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728240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450377"/>
            <a:ext cx="10178322" cy="5429216"/>
          </a:xfrm>
        </p:spPr>
        <p:txBody>
          <a:bodyPr/>
          <a:lstStyle/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7. Отделение народно-певческого искусства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артист-вокалист, руководитель народного коллектива, преподаватель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8. Фольклорно-этнографическое отделение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руководитель фольклорного коллектива, преподаватель</a:t>
            </a:r>
          </a:p>
          <a:p>
            <a:pPr marL="0" indent="0">
              <a:buNone/>
            </a:pPr>
            <a:r>
              <a:rPr lang="ru-RU" i="1" u="sng" dirty="0">
                <a:solidFill>
                  <a:schemeClr val="tx1"/>
                </a:solidFill>
              </a:rPr>
              <a:t>9. Отделение социально-культурной деятельности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Квалификация: организатор социально-культурной деятельности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074" y="2907059"/>
            <a:ext cx="4902926" cy="395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8930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204716"/>
            <a:ext cx="10178322" cy="6332561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Список требуемых документов для поступления на очное отделение:</a:t>
            </a:r>
          </a:p>
          <a:p>
            <a:r>
              <a:rPr lang="ru-RU" dirty="0">
                <a:solidFill>
                  <a:schemeClr val="tx1"/>
                </a:solidFill>
              </a:rPr>
              <a:t>1. Заявление</a:t>
            </a:r>
          </a:p>
          <a:p>
            <a:r>
              <a:rPr lang="ru-RU" dirty="0">
                <a:solidFill>
                  <a:schemeClr val="tx1"/>
                </a:solidFill>
              </a:rPr>
              <a:t>2. Документ об образовании (аттестат за 9-й класс)</a:t>
            </a:r>
          </a:p>
          <a:p>
            <a:r>
              <a:rPr lang="ru-RU" dirty="0">
                <a:solidFill>
                  <a:schemeClr val="tx1"/>
                </a:solidFill>
              </a:rPr>
              <a:t>3. Копия паспорта (2 экз.)</a:t>
            </a:r>
          </a:p>
          <a:p>
            <a:r>
              <a:rPr lang="ru-RU" dirty="0">
                <a:solidFill>
                  <a:schemeClr val="tx1"/>
                </a:solidFill>
              </a:rPr>
              <a:t>4. ИНН</a:t>
            </a:r>
          </a:p>
          <a:p>
            <a:r>
              <a:rPr lang="ru-RU" dirty="0">
                <a:solidFill>
                  <a:schemeClr val="tx1"/>
                </a:solidFill>
              </a:rPr>
              <a:t>5. СНИЛС (в 2-х экз.)</a:t>
            </a:r>
          </a:p>
          <a:p>
            <a:r>
              <a:rPr lang="ru-RU" dirty="0">
                <a:solidFill>
                  <a:schemeClr val="tx1"/>
                </a:solidFill>
              </a:rPr>
              <a:t>6. 6 фото (3х4)</a:t>
            </a:r>
          </a:p>
          <a:p>
            <a:r>
              <a:rPr lang="ru-RU" dirty="0">
                <a:solidFill>
                  <a:schemeClr val="tx1"/>
                </a:solidFill>
              </a:rPr>
              <a:t>7. Медицинские документы:</a:t>
            </a:r>
          </a:p>
          <a:p>
            <a:r>
              <a:rPr lang="ru-RU" dirty="0">
                <a:solidFill>
                  <a:schemeClr val="tx1"/>
                </a:solidFill>
              </a:rPr>
              <a:t>- справка по форме 086-У</a:t>
            </a:r>
          </a:p>
          <a:p>
            <a:r>
              <a:rPr lang="ru-RU" dirty="0">
                <a:solidFill>
                  <a:schemeClr val="tx1"/>
                </a:solidFill>
              </a:rPr>
              <a:t>- страховой полис</a:t>
            </a:r>
          </a:p>
          <a:p>
            <a:r>
              <a:rPr lang="ru-RU" dirty="0">
                <a:solidFill>
                  <a:schemeClr val="tx1"/>
                </a:solidFill>
              </a:rPr>
              <a:t>- копия прививочного сертификата</a:t>
            </a:r>
          </a:p>
          <a:p>
            <a:r>
              <a:rPr lang="ru-RU" dirty="0">
                <a:solidFill>
                  <a:schemeClr val="tx1"/>
                </a:solidFill>
              </a:rPr>
              <a:t>8. Военный билет или приписное удостоверение (для юношей от 16 лет)</a:t>
            </a:r>
          </a:p>
          <a:p>
            <a:r>
              <a:rPr lang="ru-RU" dirty="0">
                <a:solidFill>
                  <a:schemeClr val="tx1"/>
                </a:solidFill>
              </a:rPr>
              <a:t>9. Копия документа об окончании ДШИ или ДМШ</a:t>
            </a:r>
          </a:p>
          <a:p>
            <a:r>
              <a:rPr lang="ru-RU" dirty="0">
                <a:solidFill>
                  <a:schemeClr val="tx1"/>
                </a:solidFill>
              </a:rPr>
              <a:t>10. Копии грамот или дипломов за последние 3 года</a:t>
            </a:r>
          </a:p>
          <a:p>
            <a:r>
              <a:rPr lang="ru-RU" dirty="0">
                <a:solidFill>
                  <a:schemeClr val="tx1"/>
                </a:solidFill>
              </a:rPr>
              <a:t>11. Справка от врача-</a:t>
            </a:r>
            <a:r>
              <a:rPr lang="ru-RU" dirty="0" err="1">
                <a:solidFill>
                  <a:schemeClr val="tx1"/>
                </a:solidFill>
              </a:rPr>
              <a:t>фониатра</a:t>
            </a:r>
            <a:r>
              <a:rPr lang="ru-RU" dirty="0">
                <a:solidFill>
                  <a:schemeClr val="tx1"/>
                </a:solidFill>
              </a:rPr>
              <a:t> с положительным заключением о состоянии вокального аппарата (для поступающих на специальность "Сольное и хоровое народное пение" и "Хоровое </a:t>
            </a:r>
            <a:r>
              <a:rPr lang="ru-RU" dirty="0" err="1">
                <a:solidFill>
                  <a:schemeClr val="tx1"/>
                </a:solidFill>
              </a:rPr>
              <a:t>дирижирование</a:t>
            </a:r>
            <a:r>
              <a:rPr lang="ru-RU" dirty="0">
                <a:solidFill>
                  <a:schemeClr val="tx1"/>
                </a:solidFill>
              </a:rPr>
              <a:t>")</a:t>
            </a:r>
          </a:p>
        </p:txBody>
      </p:sp>
    </p:spTree>
    <p:extLst>
      <p:ext uri="{BB962C8B-B14F-4D97-AF65-F5344CB8AC3E}">
        <p14:creationId xmlns:p14="http://schemas.microsoft.com/office/powerpoint/2010/main" val="24536307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Плюсы/минусы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32764" y="1146412"/>
            <a:ext cx="10645254" cy="55409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51678" y="1128451"/>
            <a:ext cx="10526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latin typeface="Arial Black" panose="020B0A04020102020204" pitchFamily="34" charset="0"/>
              </a:rPr>
              <a:t>    ПЛЮСЫ</a:t>
            </a:r>
            <a:r>
              <a:rPr lang="ru-RU" sz="4800" dirty="0">
                <a:latin typeface="Arial Black" panose="020B0A04020102020204" pitchFamily="34" charset="0"/>
              </a:rPr>
              <a:t>            </a:t>
            </a:r>
            <a:r>
              <a:rPr lang="ru-RU" sz="4800" b="1" dirty="0">
                <a:latin typeface="Arial Black" panose="020B0A04020102020204" pitchFamily="34" charset="0"/>
              </a:rPr>
              <a:t>МИНУСЫ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1678" y="2060812"/>
            <a:ext cx="5763271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000" dirty="0"/>
              <a:t>НЕТ ОЩУЩЕНИЯ «ДНЯ СУРКА»</a:t>
            </a:r>
          </a:p>
          <a:p>
            <a:pPr marL="285750" indent="-285750">
              <a:buFontTx/>
              <a:buChar char="-"/>
            </a:pPr>
            <a:r>
              <a:rPr lang="ru-RU" sz="2000" dirty="0"/>
              <a:t>ТВОРЧЕСКОЕ РАЗВИТИЕ</a:t>
            </a:r>
          </a:p>
          <a:p>
            <a:pPr marL="285750" indent="-285750">
              <a:buFontTx/>
              <a:buChar char="-"/>
            </a:pPr>
            <a:r>
              <a:rPr lang="ru-RU" sz="2000" dirty="0"/>
              <a:t>ШИРОКИЙ КРУГ ЗНАКОМСТВ</a:t>
            </a:r>
          </a:p>
          <a:p>
            <a:pPr marL="285750" indent="-285750">
              <a:buFontTx/>
              <a:buChar char="-"/>
            </a:pPr>
            <a:r>
              <a:rPr lang="ru-RU" sz="2000" dirty="0"/>
              <a:t>ТВОРЧЕСКИЕ ВЫЕЗДЫ (КОНКУРСЫ, ФЕСТИВАЛИ)</a:t>
            </a:r>
          </a:p>
          <a:p>
            <a:pPr marL="285750" indent="-285750">
              <a:buFontTx/>
              <a:buChar char="-"/>
            </a:pPr>
            <a:r>
              <a:rPr lang="ru-RU" sz="2000" dirty="0"/>
              <a:t>СТАБИЛЬНАЯ РАБОТА</a:t>
            </a:r>
          </a:p>
          <a:p>
            <a:pPr marL="285750" indent="-285750">
              <a:buFontTx/>
              <a:buChar char="-"/>
            </a:pPr>
            <a:r>
              <a:rPr lang="ru-RU" sz="2000" dirty="0"/>
              <a:t>ВСЕГДА ХОРОШО ВЫГЛЯДЕТЬ, ВНЕ ЗАВИСИМОСТИ ОТ ОБСТОЯТЕЛЬСТВ </a:t>
            </a:r>
          </a:p>
          <a:p>
            <a:pPr marL="285750" indent="-285750">
              <a:buFontTx/>
              <a:buChar char="-"/>
            </a:pPr>
            <a:r>
              <a:rPr lang="ru-RU" sz="2000" dirty="0"/>
              <a:t>ДАРИТЬ ЛЮДЯМ ХОРОШЕЕ НАСТРОЕНИЕ</a:t>
            </a:r>
          </a:p>
          <a:p>
            <a:pPr marL="285750" indent="-285750">
              <a:buFontTx/>
              <a:buChar char="-"/>
            </a:pPr>
            <a:r>
              <a:rPr lang="ru-RU" sz="2000" dirty="0"/>
              <a:t>СКУЧНО НЕ БЫВАЕТ</a:t>
            </a:r>
          </a:p>
          <a:p>
            <a:pPr marL="285750" indent="-285750">
              <a:buFontTx/>
              <a:buChar char="-"/>
            </a:pPr>
            <a:r>
              <a:rPr lang="ru-RU" sz="2000" dirty="0"/>
              <a:t>ВЕСЁЛЫЙ ТВОРЧЕСКИЙ ПРОЦЕСС</a:t>
            </a:r>
          </a:p>
          <a:p>
            <a:pPr marL="285750" indent="-285750">
              <a:buFontTx/>
              <a:buChar char="-"/>
            </a:pPr>
            <a:r>
              <a:rPr lang="ru-RU" sz="2000" dirty="0"/>
              <a:t>В КУЛЬТУРЕ РАБОТАЮТ ЛИШЬ ТЕ, КТО ЛЮБИТ СВОЮ РАБОТУ </a:t>
            </a:r>
          </a:p>
          <a:p>
            <a:pPr marL="285750" indent="-285750">
              <a:buFontTx/>
              <a:buChar char="-"/>
            </a:pP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165075" y="1959448"/>
            <a:ext cx="4462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dirty="0"/>
              <a:t>СТРЕССОВЫЕ СИТУАЦИИ</a:t>
            </a:r>
          </a:p>
          <a:p>
            <a:pPr marL="285750" indent="-285750">
              <a:buFontTx/>
              <a:buChar char="-"/>
            </a:pPr>
            <a:r>
              <a:rPr lang="ru-RU" dirty="0"/>
              <a:t>РАБОТАЕМ, ПОКА ДРУГИЕ ОТДЫХАЮТ</a:t>
            </a:r>
          </a:p>
        </p:txBody>
      </p:sp>
    </p:spTree>
    <p:extLst>
      <p:ext uri="{BB962C8B-B14F-4D97-AF65-F5344CB8AC3E}">
        <p14:creationId xmlns:p14="http://schemas.microsoft.com/office/powerpoint/2010/main" val="31920336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4383" y="580030"/>
            <a:ext cx="10178322" cy="359359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i="1" dirty="0"/>
              <a:t>Культурное образование в нашем городе достаточно развернуто, а возможности реализовать себя как творческая личность с каждым годом растут. Как мы видим в последние годы, государство повернулось лицом к культуре, и хочется верить, что это станет толчком к заинтересованности молодых людей в обучении и работе в этой важной и нужной сфере.</a:t>
            </a:r>
          </a:p>
        </p:txBody>
      </p:sp>
    </p:spTree>
    <p:extLst>
      <p:ext uri="{BB962C8B-B14F-4D97-AF65-F5344CB8AC3E}">
        <p14:creationId xmlns:p14="http://schemas.microsoft.com/office/powerpoint/2010/main" val="38509034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9237" y="1365022"/>
            <a:ext cx="6127844" cy="1623837"/>
          </a:xfrm>
        </p:spPr>
        <p:txBody>
          <a:bodyPr>
            <a:noAutofit/>
          </a:bodyPr>
          <a:lstStyle/>
          <a:p>
            <a:r>
              <a:rPr lang="ru-RU" sz="9600" dirty="0"/>
              <a:t>  Спасибо </a:t>
            </a:r>
            <a:br>
              <a:rPr lang="ru-RU" sz="9600" dirty="0"/>
            </a:br>
            <a:r>
              <a:rPr lang="ru-RU" sz="9600" dirty="0"/>
              <a:t>         за </a:t>
            </a:r>
            <a:br>
              <a:rPr lang="ru-RU" sz="9600" dirty="0"/>
            </a:br>
            <a:r>
              <a:rPr lang="ru-RU" sz="9600" dirty="0"/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621813675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301</TotalTime>
  <Words>1206</Words>
  <Application>Microsoft Office PowerPoint</Application>
  <PresentationFormat>Широкоэкранный</PresentationFormat>
  <Paragraphs>164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Arial Black</vt:lpstr>
      <vt:lpstr>Corbel</vt:lpstr>
      <vt:lpstr>Gill Sans MT</vt:lpstr>
      <vt:lpstr>Impact</vt:lpstr>
      <vt:lpstr>Badge</vt:lpstr>
      <vt:lpstr>ПРОФDAY</vt:lpstr>
      <vt:lpstr>актуальность</vt:lpstr>
      <vt:lpstr>Область культуры. учреждения</vt:lpstr>
      <vt:lpstr>  КАКИЕ  ЗНАЕШЬ      ТЫ? </vt:lpstr>
      <vt:lpstr>Область культуры. специальность</vt:lpstr>
      <vt:lpstr>Презентация PowerPoint</vt:lpstr>
      <vt:lpstr>Презентация PowerPoint</vt:lpstr>
      <vt:lpstr>Образовательные учреждения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Плюсы/минусы</vt:lpstr>
      <vt:lpstr>Презентация PowerPoint</vt:lpstr>
      <vt:lpstr>  Спасибо           за 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ПРОФDAY</dc:title>
  <dc:creator>дет сектор</dc:creator>
  <cp:lastModifiedBy>Admin</cp:lastModifiedBy>
  <cp:revision>17</cp:revision>
  <dcterms:created xsi:type="dcterms:W3CDTF">2022-09-28T04:57:37Z</dcterms:created>
  <dcterms:modified xsi:type="dcterms:W3CDTF">2026-01-27T06:06:04Z</dcterms:modified>
</cp:coreProperties>
</file>